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4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4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136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46.xml" ContentType="application/vnd.openxmlformats-officedocument.presentationml.slideLayout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Default Extension="rels" ContentType="application/vnd.openxmlformats-package.relationships+xml"/>
  <Override PartName="/ppt/slideLayouts/slideLayout13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slideLayouts/slideLayout138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1"/>
  </p:notesMasterIdLst>
  <p:handoutMasterIdLst>
    <p:handoutMasterId r:id="rId32"/>
  </p:handoutMasterIdLst>
  <p:sldIdLst>
    <p:sldId id="270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1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pitchFamily="2" charset="0"/>
        <a:ea typeface="Heiti SC Light" pitchFamily="2" charset="-122"/>
        <a:cs typeface="Heiti SC Light" pitchFamily="2" charset="-122"/>
        <a:sym typeface="Gill Sans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0DAFE-FDD8-B24F-9930-077B2126478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88631-3F83-9F45-A672-D9978FC47D16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7130-97CF-954F-A01C-47AD6FBDA9A0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F9AA-A069-9046-B506-7830851597C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>
              <a:sym typeface="Gill Sans" pitchFamily="-107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-107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2" charset="0"/>
              </a:rPr>
              <a:t>Second level</a:t>
            </a:r>
          </a:p>
          <a:p>
            <a:pPr lvl="2"/>
            <a:r>
              <a:rPr lang="en-US">
                <a:sym typeface="Gill Sans" pitchFamily="2" charset="0"/>
              </a:rPr>
              <a:t>Third level</a:t>
            </a:r>
          </a:p>
          <a:p>
            <a:pPr lvl="3"/>
            <a:r>
              <a:rPr lang="en-US">
                <a:sym typeface="Gill Sans" pitchFamily="2" charset="0"/>
              </a:rPr>
              <a:t>Fourth level</a:t>
            </a:r>
          </a:p>
          <a:p>
            <a:pPr lvl="4"/>
            <a:r>
              <a:rPr lang="en-US">
                <a:sym typeface="Gill Sans" pitchFamily="2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2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7" charset="0"/>
          <a:ea typeface="Heiti SC Light" pitchFamily="-107" charset="-122"/>
          <a:cs typeface="Heiti SC Light" pitchFamily="-107" charset="-122"/>
          <a:sym typeface="Gill Sans" pitchFamily="-107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2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7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7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err="1">
                <a:solidFill>
                  <a:srgbClr val="FF0000"/>
                </a:solidFill>
              </a:rPr>
              <a:t>Chemin</a:t>
            </a:r>
            <a:r>
              <a:rPr lang="en-US" sz="4800" dirty="0">
                <a:solidFill>
                  <a:srgbClr val="FF0000"/>
                </a:solidFill>
              </a:rPr>
              <a:t> de </a:t>
            </a:r>
            <a:r>
              <a:rPr lang="en-US" sz="4800" dirty="0" err="1">
                <a:solidFill>
                  <a:srgbClr val="FF0000"/>
                </a:solidFill>
              </a:rPr>
              <a:t>croix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800" y="2895600"/>
            <a:ext cx="10464800" cy="6096000"/>
          </a:xfrm>
        </p:spPr>
        <p:txBody>
          <a:bodyPr/>
          <a:lstStyle/>
          <a:p>
            <a:pPr marL="889000" eaLnBrk="1" hangingPunct="1"/>
            <a:r>
              <a:rPr lang="en-US" dirty="0" err="1"/>
              <a:t>C’est</a:t>
            </a:r>
            <a:r>
              <a:rPr lang="en-US" dirty="0"/>
              <a:t> le temps de </a:t>
            </a:r>
            <a:r>
              <a:rPr lang="en-US" dirty="0" err="1"/>
              <a:t>regarder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humanité</a:t>
            </a:r>
            <a:r>
              <a:rPr lang="en-US" dirty="0"/>
              <a:t> face </a:t>
            </a:r>
            <a:r>
              <a:rPr lang="en-US" dirty="0" err="1"/>
              <a:t>à</a:t>
            </a:r>
            <a:r>
              <a:rPr lang="en-US" dirty="0"/>
              <a:t> face. </a:t>
            </a:r>
          </a:p>
          <a:p>
            <a:pPr marL="889000" eaLnBrk="1" hangingPunct="1"/>
            <a:r>
              <a:rPr lang="en-US" dirty="0" err="1"/>
              <a:t>C’est</a:t>
            </a:r>
            <a:r>
              <a:rPr lang="en-US" dirty="0"/>
              <a:t> la </a:t>
            </a:r>
            <a:r>
              <a:rPr lang="en-US" dirty="0" err="1"/>
              <a:t>souffrance</a:t>
            </a:r>
            <a:r>
              <a:rPr lang="en-US" dirty="0"/>
              <a:t> </a:t>
            </a:r>
            <a:r>
              <a:rPr lang="en-US" dirty="0" err="1"/>
              <a:t>vécue</a:t>
            </a:r>
            <a:r>
              <a:rPr lang="en-US" dirty="0"/>
              <a:t> et </a:t>
            </a:r>
            <a:r>
              <a:rPr lang="en-US" dirty="0" err="1"/>
              <a:t>portée</a:t>
            </a:r>
            <a:r>
              <a:rPr lang="en-US" dirty="0"/>
              <a:t> par le Christ. TOUS nous </a:t>
            </a:r>
            <a:r>
              <a:rPr lang="en-US" dirty="0" err="1"/>
              <a:t>sommes</a:t>
            </a:r>
            <a:r>
              <a:rPr lang="en-US" dirty="0"/>
              <a:t> </a:t>
            </a:r>
            <a:r>
              <a:rPr lang="en-US" dirty="0" err="1"/>
              <a:t>sauvés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qui nous </a:t>
            </a:r>
            <a:r>
              <a:rPr lang="en-US" dirty="0" err="1"/>
              <a:t>empêche</a:t>
            </a:r>
            <a:r>
              <a:rPr lang="en-US" dirty="0"/>
              <a:t> d’être</a:t>
            </a:r>
            <a:r>
              <a:rPr lang="en-US" dirty="0" smtClean="0"/>
              <a:t> qui nous </a:t>
            </a:r>
            <a:r>
              <a:rPr lang="en-US" dirty="0" err="1" smtClean="0"/>
              <a:t>sommes</a:t>
            </a:r>
            <a:r>
              <a:rPr lang="en-US" dirty="0" smtClean="0"/>
              <a:t>, </a:t>
            </a:r>
            <a:r>
              <a:rPr lang="en-US" dirty="0" err="1"/>
              <a:t>d’aimer</a:t>
            </a:r>
            <a:r>
              <a:rPr lang="en-US" dirty="0"/>
              <a:t>, de vivre.</a:t>
            </a:r>
          </a:p>
          <a:p>
            <a:pPr marL="889000" eaLnBrk="1" hangingPunct="1"/>
            <a:r>
              <a:rPr lang="en-US" dirty="0" err="1"/>
              <a:t>suivons</a:t>
            </a:r>
            <a:r>
              <a:rPr lang="en-US" dirty="0"/>
              <a:t>-le pas </a:t>
            </a:r>
            <a:r>
              <a:rPr lang="en-US" dirty="0" err="1"/>
              <a:t>à</a:t>
            </a:r>
            <a:r>
              <a:rPr lang="en-US" dirty="0"/>
              <a:t> pas, </a:t>
            </a:r>
            <a:r>
              <a:rPr lang="en-US" dirty="0" err="1"/>
              <a:t>Lui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chemin</a:t>
            </a:r>
            <a:r>
              <a:rPr lang="en-US" dirty="0"/>
              <a:t>, La </a:t>
            </a:r>
            <a:r>
              <a:rPr lang="en-US" dirty="0" err="1"/>
              <a:t>vérité</a:t>
            </a:r>
            <a:r>
              <a:rPr lang="en-US" dirty="0"/>
              <a:t> et La vie.</a:t>
            </a:r>
          </a:p>
          <a:p>
            <a:pPr marL="2667000" lvl="4" eaLnBrk="1" hangingPunct="1">
              <a:buFont typeface="Gill Sans" pitchFamily="2" charset="0"/>
              <a:buNone/>
            </a:pPr>
            <a:r>
              <a:rPr lang="en-US" sz="1400" dirty="0">
                <a:latin typeface="Bangla Sangam MN" pitchFamily="2" charset="0"/>
                <a:ea typeface="Bangla Sangam MN" pitchFamily="2" charset="0"/>
                <a:cs typeface="Bangla Sangam MN" pitchFamily="2" charset="0"/>
              </a:rPr>
              <a:t>Tableaux </a:t>
            </a:r>
            <a:r>
              <a:rPr lang="en-US" sz="1400" dirty="0">
                <a:latin typeface="Bangla Sangam MN" pitchFamily="2" charset="0"/>
                <a:ea typeface="Bangla Sangam MN Bold" charset="0"/>
                <a:cs typeface="Bangla Sangam MN Bold" charset="0"/>
                <a:sym typeface="Bangla Sangam MN Bold" charset="0"/>
              </a:rPr>
              <a:t>de</a:t>
            </a:r>
            <a:r>
              <a:rPr lang="en-US" sz="1400" dirty="0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 Auriane Tardiveau  </a:t>
            </a:r>
            <a:r>
              <a:rPr lang="en-US" sz="1400" dirty="0" err="1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Encre</a:t>
            </a:r>
            <a:r>
              <a:rPr lang="en-US" sz="1400" dirty="0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 </a:t>
            </a:r>
            <a:r>
              <a:rPr lang="en-US" sz="1400" dirty="0" err="1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sur</a:t>
            </a:r>
            <a:r>
              <a:rPr lang="en-US" sz="1400" dirty="0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 toile et </a:t>
            </a:r>
            <a:r>
              <a:rPr lang="en-US" sz="1400" dirty="0" err="1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Posca</a:t>
            </a:r>
            <a:r>
              <a:rPr lang="en-US" sz="1400" dirty="0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, 40 X 40 cm, Caen </a:t>
            </a:r>
            <a:r>
              <a:rPr lang="en-US" sz="1400" dirty="0" smtClean="0">
                <a:latin typeface="Bangla Sangam MN" pitchFamily="2" charset="0"/>
                <a:ea typeface="Arial Black" pitchFamily="2" charset="0"/>
                <a:cs typeface="Arial Black" pitchFamily="2" charset="0"/>
                <a:sym typeface="Arial Black" pitchFamily="2" charset="0"/>
              </a:rPr>
              <a:t>2016 </a:t>
            </a:r>
            <a:endParaRPr lang="en-US" sz="1400" dirty="0" smtClean="0">
              <a:latin typeface="Bangla Sangam MN" pitchFamily="2" charset="0"/>
              <a:ea typeface="Bangla Sangam MN" pitchFamily="2" charset="0"/>
              <a:cs typeface="Bangla Sangam MN" pitchFamily="2" charset="0"/>
              <a:sym typeface="Bangla Sangam MN" pitchFamily="2" charset="0"/>
            </a:endParaRPr>
          </a:p>
          <a:p>
            <a:pPr marL="889000" eaLnBrk="1" hangingPunct="1">
              <a:spcBef>
                <a:spcPct val="0"/>
              </a:spcBef>
              <a:buFont typeface="Gill Sans" pitchFamily="2" charset="0"/>
              <a:buNone/>
            </a:pPr>
            <a:endParaRPr lang="en-US" sz="1000" dirty="0">
              <a:latin typeface="Bangla Sangam MN" pitchFamily="2" charset="0"/>
              <a:sym typeface="Bangla Sangam MN" pitchFamily="2" charset="0"/>
            </a:endParaRPr>
          </a:p>
          <a:p>
            <a:pPr marL="889000" eaLnBrk="1" hangingPunct="1"/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2387600" y="1981200"/>
            <a:ext cx="8915400" cy="158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/>
          </p:cNvSpPr>
          <p:nvPr/>
        </p:nvSpPr>
        <p:spPr bwMode="auto">
          <a:xfrm>
            <a:off x="3683000" y="7708900"/>
            <a:ext cx="38862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9</a:t>
            </a:r>
            <a:r>
              <a:rPr lang="en-US" sz="1200" baseline="320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Troisi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è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me chute de J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</a:t>
            </a:r>
            <a:endParaRPr lang="en-US" sz="1200">
              <a:solidFill>
                <a:srgbClr val="FF2712"/>
              </a:solidFill>
              <a:latin typeface="Bangla Sangam MN Bold" charset="0"/>
              <a:ea typeface="Bangla Sangam MN Bold" charset="0"/>
              <a:cs typeface="Bangla Sangam MN Bold" charset="0"/>
              <a:sym typeface="Bangla Sangam MN Bold" charset="0"/>
            </a:endParaRPr>
          </a:p>
          <a:p>
            <a:pPr>
              <a:tabLst>
                <a:tab pos="2325688" algn="l"/>
              </a:tabLst>
            </a:pPr>
            <a:endParaRPr lang="en-US">
              <a:solidFill>
                <a:srgbClr val="FF2712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2275" name="Rectangle 3"/>
          <p:cNvSpPr>
            <a:spLocks/>
          </p:cNvSpPr>
          <p:nvPr/>
        </p:nvSpPr>
        <p:spPr bwMode="auto">
          <a:xfrm>
            <a:off x="8026400" y="2590800"/>
            <a:ext cx="4279900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Encore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tomber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..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</a:p>
          <a:p>
            <a:pPr algn="l"/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pPr algn="r"/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Faut-il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endurer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tout</a:t>
            </a:r>
          </a:p>
          <a:p>
            <a:pPr algn="r"/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our les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sauver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</a:p>
          <a:p>
            <a:pPr algn="r"/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Tous</a:t>
            </a:r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82276" name="Image 4" descr="FullSizeRe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4572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/>
          </p:cNvSpPr>
          <p:nvPr/>
        </p:nvSpPr>
        <p:spPr bwMode="auto">
          <a:xfrm>
            <a:off x="1524000" y="7556500"/>
            <a:ext cx="6122988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10</a:t>
            </a:r>
            <a:r>
              <a:rPr lang="en-US" sz="1200" baseline="320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Les soldats tirent au sort ses v</a:t>
            </a:r>
            <a:r>
              <a:rPr lang="en-US" sz="2400">
                <a:solidFill>
                  <a:srgbClr val="E6E6E6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ê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tements</a:t>
            </a:r>
            <a:endParaRPr lang="en-US" sz="1200">
              <a:solidFill>
                <a:srgbClr val="E6E6E6"/>
              </a:solidFill>
              <a:latin typeface="Bangla Sangam MN Bold" charset="0"/>
              <a:ea typeface="Bangla Sangam MN Bold" charset="0"/>
              <a:cs typeface="Bangla Sangam MN Bold" charset="0"/>
              <a:sym typeface="Bangla Sangam MN Bold" charset="0"/>
            </a:endParaRPr>
          </a:p>
          <a:p>
            <a:pPr>
              <a:tabLst>
                <a:tab pos="2325688" algn="l"/>
              </a:tabLst>
            </a:pPr>
            <a:endParaRPr lang="en-US">
              <a:solidFill>
                <a:srgbClr val="E6E6E6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3299" name="Rectangle 3"/>
          <p:cNvSpPr>
            <a:spLocks/>
          </p:cNvSpPr>
          <p:nvPr/>
        </p:nvSpPr>
        <p:spPr bwMode="auto">
          <a:xfrm>
            <a:off x="8699500" y="5257800"/>
            <a:ext cx="36068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L’humiliation va jusqu’à être dépouillé de tout</a:t>
            </a:r>
          </a:p>
        </p:txBody>
      </p:sp>
      <p:pic>
        <p:nvPicPr>
          <p:cNvPr id="183300" name="Image 4" descr="FullSizeRende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5334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/>
          </p:cNvSpPr>
          <p:nvPr/>
        </p:nvSpPr>
        <p:spPr bwMode="auto">
          <a:xfrm>
            <a:off x="4141788" y="7645400"/>
            <a:ext cx="3656012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11</a:t>
            </a:r>
            <a:r>
              <a:rPr lang="en-US" sz="1200" baseline="320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est clou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 en croix</a:t>
            </a:r>
          </a:p>
          <a:p>
            <a:pPr>
              <a:tabLst>
                <a:tab pos="2325688" algn="l"/>
              </a:tabLst>
            </a:pPr>
            <a:endParaRPr lang="en-US">
              <a:solidFill>
                <a:srgbClr val="FF2712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4323" name="Rectangle 3"/>
          <p:cNvSpPr>
            <a:spLocks/>
          </p:cNvSpPr>
          <p:nvPr/>
        </p:nvSpPr>
        <p:spPr bwMode="auto">
          <a:xfrm>
            <a:off x="8699500" y="1676400"/>
            <a:ext cx="3606800" cy="542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Souffrance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extrême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avec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ceux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qui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sont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cloués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par 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maladie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haine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peur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torture,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L’intolérance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solitude </a:t>
            </a: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Les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mots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…</a:t>
            </a:r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84324" name="Image 4" descr="FullSizeRender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457200"/>
            <a:ext cx="6705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/>
          </p:cNvSpPr>
          <p:nvPr/>
        </p:nvSpPr>
        <p:spPr bwMode="auto">
          <a:xfrm>
            <a:off x="4203700" y="7566025"/>
            <a:ext cx="363855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12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FF0000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>
                <a:solidFill>
                  <a:srgbClr val="FF0000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FF0000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meurt sur la croix</a:t>
            </a:r>
          </a:p>
          <a:p>
            <a:pPr>
              <a:tabLst>
                <a:tab pos="2325688" algn="l"/>
              </a:tabLst>
            </a:pPr>
            <a:endParaRPr lang="en-US">
              <a:solidFill>
                <a:schemeClr val="tx1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5347" name="Rectangle 3"/>
          <p:cNvSpPr>
            <a:spLocks/>
          </p:cNvSpPr>
          <p:nvPr/>
        </p:nvSpPr>
        <p:spPr bwMode="auto">
          <a:xfrm>
            <a:off x="8699500" y="1447800"/>
            <a:ext cx="3606800" cy="471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silence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recueillement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</a:p>
        </p:txBody>
      </p:sp>
      <p:pic>
        <p:nvPicPr>
          <p:cNvPr id="185348" name="Image 4" descr="FullSizeRe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4572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801100" y="6562725"/>
            <a:ext cx="340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Bangla Sangam MN"/>
                <a:ea typeface="Heiti SC Light" pitchFamily="-107" charset="-122"/>
                <a:cs typeface="Bangla Sangam MN"/>
                <a:sym typeface="Gill Sans" pitchFamily="-107" charset="0"/>
              </a:rPr>
              <a:t>Tout est accompli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/>
          </p:cNvSpPr>
          <p:nvPr/>
        </p:nvSpPr>
        <p:spPr bwMode="auto">
          <a:xfrm>
            <a:off x="3149600" y="7353300"/>
            <a:ext cx="4725988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13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est descendu de la croix</a:t>
            </a:r>
          </a:p>
          <a:p>
            <a:pPr algn="l">
              <a:tabLst>
                <a:tab pos="2325688" algn="l"/>
              </a:tabLst>
            </a:pPr>
            <a:endParaRPr lang="en-US" sz="2400">
              <a:solidFill>
                <a:srgbClr val="943634"/>
              </a:solidFill>
              <a:latin typeface="Bangla Sangam MN Bold" charset="0"/>
              <a:ea typeface="Bangla Sangam MN Bold" charset="0"/>
              <a:cs typeface="Bangla Sangam MN Bold" charset="0"/>
              <a:sym typeface="Bangla Sangam MN Bold" charset="0"/>
            </a:endParaRPr>
          </a:p>
          <a:p>
            <a:pPr>
              <a:tabLst>
                <a:tab pos="2325688" algn="l"/>
              </a:tabLst>
            </a:pPr>
            <a:endParaRPr lang="en-US">
              <a:solidFill>
                <a:schemeClr val="tx1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6371" name="Rectangle 3"/>
          <p:cNvSpPr>
            <a:spLocks/>
          </p:cNvSpPr>
          <p:nvPr/>
        </p:nvSpPr>
        <p:spPr bwMode="auto">
          <a:xfrm>
            <a:off x="8699500" y="4502150"/>
            <a:ext cx="3606800" cy="218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Sans vie,</a:t>
            </a:r>
          </a:p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dans les bras de sa mère,</a:t>
            </a:r>
          </a:p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c’est la PIETA.</a:t>
            </a:r>
          </a:p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Faut-il s’arrêter au bois de la croix nu ?</a:t>
            </a:r>
          </a:p>
        </p:txBody>
      </p:sp>
      <p:pic>
        <p:nvPicPr>
          <p:cNvPr id="186372" name="Image 4" descr="FullSizeRender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6096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/>
          </p:cNvSpPr>
          <p:nvPr/>
        </p:nvSpPr>
        <p:spPr bwMode="auto">
          <a:xfrm>
            <a:off x="3835400" y="7505700"/>
            <a:ext cx="4021138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14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est mis au tombeau</a:t>
            </a:r>
          </a:p>
          <a:p>
            <a:pPr algn="l">
              <a:tabLst>
                <a:tab pos="2325688" algn="l"/>
              </a:tabLst>
            </a:pPr>
            <a:endParaRPr lang="en-US" sz="1200">
              <a:solidFill>
                <a:schemeClr val="tx1"/>
              </a:solidFill>
              <a:latin typeface="Cambria" pitchFamily="-107" charset="0"/>
              <a:ea typeface="Cambria" pitchFamily="-107" charset="0"/>
              <a:cs typeface="Cambria" pitchFamily="-107" charset="0"/>
              <a:sym typeface="Cambria" pitchFamily="-107" charset="0"/>
            </a:endParaRPr>
          </a:p>
          <a:p>
            <a:pPr>
              <a:tabLst>
                <a:tab pos="2325688" algn="l"/>
              </a:tabLst>
            </a:pPr>
            <a:endParaRPr lang="en-US">
              <a:solidFill>
                <a:schemeClr val="tx1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7395" name="Rectangle 3"/>
          <p:cNvSpPr>
            <a:spLocks/>
          </p:cNvSpPr>
          <p:nvPr/>
        </p:nvSpPr>
        <p:spPr bwMode="auto">
          <a:xfrm>
            <a:off x="8699500" y="4114800"/>
            <a:ext cx="3606800" cy="231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Et…</a:t>
            </a:r>
          </a:p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Là commence </a:t>
            </a:r>
          </a:p>
          <a:p>
            <a:endParaRPr lang="en-US" sz="360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FOI</a:t>
            </a:r>
          </a:p>
        </p:txBody>
      </p:sp>
      <p:pic>
        <p:nvPicPr>
          <p:cNvPr id="187396" name="Image 4" descr="FullSizeRende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5334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44600" y="1905000"/>
            <a:ext cx="10464800" cy="5715000"/>
          </a:xfrm>
        </p:spPr>
        <p:txBody>
          <a:bodyPr/>
          <a:lstStyle/>
          <a:p>
            <a:pPr marL="889000" eaLnBrk="1" hangingPunct="1"/>
            <a:r>
              <a:rPr lang="en-US">
                <a:solidFill>
                  <a:srgbClr val="FF0000"/>
                </a:solidFill>
              </a:rPr>
              <a:t>La Foi</a:t>
            </a:r>
            <a:r>
              <a:rPr lang="en-US"/>
              <a:t>, c’est croire que la résurrection de Jésus le Christ est le chemin de VIE, </a:t>
            </a:r>
          </a:p>
          <a:p>
            <a:pPr marL="889000" eaLnBrk="1" hangingPunct="1"/>
            <a:r>
              <a:rPr lang="en-US"/>
              <a:t>Jésus – l’Amour – est plus fort que la mort</a:t>
            </a:r>
          </a:p>
          <a:p>
            <a:pPr marL="889000" eaLnBrk="1" hangingPunct="1"/>
            <a:r>
              <a:rPr lang="en-US"/>
              <a:t>Je suis aimé, au point qu’Il a donné sa vie pour moi ! </a:t>
            </a:r>
          </a:p>
          <a:p>
            <a:pPr marL="889000" eaLnBrk="1" hangingPunct="1"/>
            <a:endParaRPr lang="en-US"/>
          </a:p>
          <a:p>
            <a:pPr marL="889000" algn="ctr" eaLnBrk="1" hangingPunct="1">
              <a:buFont typeface="Gill Sans" pitchFamily="2" charset="0"/>
              <a:buNone/>
            </a:pPr>
            <a:r>
              <a:rPr lang="en-US">
                <a:solidFill>
                  <a:srgbClr val="FF6600"/>
                </a:solidFill>
                <a:latin typeface="Athelas Regular" pitchFamily="2" charset="0"/>
                <a:ea typeface="Athelas Regular" pitchFamily="2" charset="0"/>
                <a:cs typeface="Athelas Regular" pitchFamily="2" charset="0"/>
              </a:rPr>
              <a:t>Il n’y a pas de plus grand Amour </a:t>
            </a:r>
          </a:p>
          <a:p>
            <a:pPr marL="889000" algn="ctr" eaLnBrk="1" hangingPunct="1">
              <a:buFont typeface="Gill Sans" pitchFamily="2" charset="0"/>
              <a:buNone/>
            </a:pPr>
            <a:r>
              <a:rPr lang="en-US">
                <a:solidFill>
                  <a:srgbClr val="FF6600"/>
                </a:solidFill>
                <a:latin typeface="Athelas Regular" pitchFamily="2" charset="0"/>
                <a:ea typeface="Athelas Regular" pitchFamily="2" charset="0"/>
                <a:cs typeface="Athelas Regular" pitchFamily="2" charset="0"/>
              </a:rPr>
              <a:t>que de donner sa vie pour ses amis. </a:t>
            </a:r>
          </a:p>
          <a:p>
            <a:pPr marL="889000" algn="ctr" eaLnBrk="1" hangingPunct="1">
              <a:buFont typeface="Gill Sans" pitchFamily="2" charset="0"/>
              <a:buNone/>
            </a:pPr>
            <a:r>
              <a:rPr lang="en-US" sz="2000">
                <a:solidFill>
                  <a:srgbClr val="FF6600"/>
                </a:solidFill>
                <a:latin typeface="Athelas Regular" pitchFamily="2" charset="0"/>
                <a:ea typeface="Athelas Regular" pitchFamily="2" charset="0"/>
                <a:cs typeface="Athelas Regular" pitchFamily="2" charset="0"/>
              </a:rPr>
              <a:t>Jean, 15-13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/>
          </p:cNvSpPr>
          <p:nvPr/>
        </p:nvSpPr>
        <p:spPr bwMode="auto">
          <a:xfrm>
            <a:off x="3848100" y="7810500"/>
            <a:ext cx="41592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1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ère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 b="1">
                <a:solidFill>
                  <a:schemeClr val="tx1"/>
                </a:solidFill>
                <a:latin typeface="Times" pitchFamily="-107" charset="0"/>
                <a:ea typeface="Times" pitchFamily="-107" charset="0"/>
                <a:cs typeface="Times" pitchFamily="-107" charset="0"/>
                <a:sym typeface="Times" pitchFamily="-107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est condamn</a:t>
            </a:r>
            <a:r>
              <a:rPr lang="en-US" sz="2400" b="1">
                <a:solidFill>
                  <a:schemeClr val="tx1"/>
                </a:solidFill>
                <a:latin typeface="Times" pitchFamily="-107" charset="0"/>
                <a:ea typeface="Times" pitchFamily="-107" charset="0"/>
                <a:cs typeface="Times" pitchFamily="-107" charset="0"/>
                <a:sym typeface="Times" pitchFamily="-107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" pitchFamily="-107" charset="0"/>
                <a:ea typeface="Times" pitchFamily="-107" charset="0"/>
                <a:cs typeface="Times" pitchFamily="-107" charset="0"/>
                <a:sym typeface="Times" pitchFamily="-107" charset="0"/>
              </a:rPr>
              <a:t>à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 mort</a:t>
            </a:r>
          </a:p>
          <a:p>
            <a:endParaRPr lang="en-US">
              <a:solidFill>
                <a:schemeClr val="tx1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74083" name="Rectangle 3"/>
          <p:cNvSpPr>
            <a:spLocks/>
          </p:cNvSpPr>
          <p:nvPr/>
        </p:nvSpPr>
        <p:spPr bwMode="auto">
          <a:xfrm>
            <a:off x="8699500" y="838200"/>
            <a:ext cx="3606800" cy="584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Combien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d’innocents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sont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condamnés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injustement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?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Et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moi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Qui je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condamne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facilement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par </a:t>
            </a:r>
          </a:p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pensées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paroles,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actes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</a:p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manques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d’amour ?</a:t>
            </a:r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74084" name="Image 4" descr="FullSizeRe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6096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/>
          </p:cNvSpPr>
          <p:nvPr/>
        </p:nvSpPr>
        <p:spPr bwMode="auto">
          <a:xfrm>
            <a:off x="3516313" y="7696200"/>
            <a:ext cx="4357687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2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 b="1">
                <a:solidFill>
                  <a:schemeClr val="tx1"/>
                </a:solidFill>
                <a:latin typeface="Times" pitchFamily="-107" charset="0"/>
                <a:ea typeface="Times" pitchFamily="-107" charset="0"/>
                <a:cs typeface="Times" pitchFamily="-107" charset="0"/>
                <a:sym typeface="Times" pitchFamily="-107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est charg</a:t>
            </a:r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 de sa croix</a:t>
            </a:r>
            <a:endParaRPr lang="en-US" sz="2400">
              <a:solidFill>
                <a:schemeClr val="tx1"/>
              </a:solidFill>
              <a:latin typeface="Times New Roman Bold" charset="0"/>
              <a:ea typeface="Times New Roman Bold" charset="0"/>
              <a:cs typeface="Times New Roman Bold" charset="0"/>
              <a:sym typeface="Times New Roman Bold" charset="0"/>
            </a:endParaRPr>
          </a:p>
          <a:p>
            <a:endParaRPr lang="en-US">
              <a:solidFill>
                <a:schemeClr val="tx1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75107" name="Rectangle 3"/>
          <p:cNvSpPr>
            <a:spLocks/>
          </p:cNvSpPr>
          <p:nvPr/>
        </p:nvSpPr>
        <p:spPr bwMode="auto">
          <a:xfrm>
            <a:off x="8699500" y="2590800"/>
            <a:ext cx="3606800" cy="409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Bois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si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lourd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faut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-il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autant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d’amour pour porter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nos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vies 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?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… et pour porter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nos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manques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d’amour ?</a:t>
            </a:r>
          </a:p>
        </p:txBody>
      </p:sp>
      <p:pic>
        <p:nvPicPr>
          <p:cNvPr id="175108" name="Image 4" descr="FullSizeRende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6858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/>
          </p:cNvSpPr>
          <p:nvPr/>
        </p:nvSpPr>
        <p:spPr bwMode="auto">
          <a:xfrm>
            <a:off x="5892800" y="7608888"/>
            <a:ext cx="229235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3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/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Premi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ère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 chute</a:t>
            </a:r>
            <a:endParaRPr lang="en-US" sz="2400">
              <a:solidFill>
                <a:srgbClr val="FF2712"/>
              </a:solidFill>
              <a:latin typeface="Times New Roman Bold" charset="0"/>
              <a:ea typeface="Times New Roman Bold" charset="0"/>
              <a:cs typeface="Times New Roman Bold" charset="0"/>
              <a:sym typeface="Times New Roman Bold" charset="0"/>
            </a:endParaRPr>
          </a:p>
          <a:p>
            <a:endParaRPr lang="en-US">
              <a:solidFill>
                <a:srgbClr val="FF2712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76131" name="Rectangle 3"/>
          <p:cNvSpPr>
            <a:spLocks/>
          </p:cNvSpPr>
          <p:nvPr/>
        </p:nvSpPr>
        <p:spPr bwMode="auto">
          <a:xfrm>
            <a:off x="8699500" y="1828800"/>
            <a:ext cx="4305300" cy="459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Tomber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pPr algn="l"/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Faiblesse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avouée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?</a:t>
            </a:r>
          </a:p>
          <a:p>
            <a:pPr algn="l"/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pPr algn="l"/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Se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relever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 </a:t>
            </a:r>
          </a:p>
          <a:p>
            <a:pPr algn="l"/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Courage de </a:t>
            </a:r>
          </a:p>
          <a:p>
            <a:pPr algn="l"/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ne pas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abandonner</a:t>
            </a:r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pPr algn="l"/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endParaRPr lang="en-US" sz="14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pPr algn="r"/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… et 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continuer...</a:t>
            </a:r>
          </a:p>
        </p:txBody>
      </p:sp>
      <p:pic>
        <p:nvPicPr>
          <p:cNvPr id="176132" name="Image 4" descr="FullSizeRende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5334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/>
          </p:cNvSpPr>
          <p:nvPr/>
        </p:nvSpPr>
        <p:spPr bwMode="auto">
          <a:xfrm>
            <a:off x="4430713" y="7505700"/>
            <a:ext cx="3748087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4</a:t>
            </a:r>
            <a:r>
              <a:rPr lang="en-US" sz="1200" baseline="320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/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 b="1">
                <a:solidFill>
                  <a:srgbClr val="E6E6E6"/>
                </a:solidFill>
                <a:latin typeface="Times" pitchFamily="-107" charset="0"/>
                <a:ea typeface="Times" pitchFamily="-107" charset="0"/>
                <a:cs typeface="Times" pitchFamily="-107" charset="0"/>
                <a:sym typeface="Times" pitchFamily="-107" charset="0"/>
              </a:rPr>
              <a:t>é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rencontre sa m</a:t>
            </a:r>
            <a:r>
              <a:rPr lang="en-US" sz="2400">
                <a:solidFill>
                  <a:srgbClr val="E6E6E6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è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re</a:t>
            </a:r>
          </a:p>
          <a:p>
            <a:endParaRPr lang="en-US">
              <a:solidFill>
                <a:srgbClr val="E6E6E6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77155" name="Rectangle 3"/>
          <p:cNvSpPr>
            <a:spLocks/>
          </p:cNvSpPr>
          <p:nvPr/>
        </p:nvSpPr>
        <p:spPr bwMode="auto">
          <a:xfrm>
            <a:off x="8699500" y="1905000"/>
            <a:ext cx="36068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Quel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visage </a:t>
            </a: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me fait du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bien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dans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les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difficultés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?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Suis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-je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visage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aimant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malgré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souffrance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?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MARIE</a:t>
            </a:r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Mère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meurtie</a:t>
            </a:r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avec son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fils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77156" name="Image 4" descr="FullSizeRender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45720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/>
          </p:cNvSpPr>
          <p:nvPr/>
        </p:nvSpPr>
        <p:spPr bwMode="auto">
          <a:xfrm>
            <a:off x="3606800" y="7543800"/>
            <a:ext cx="4302125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5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Simon de Cyr</a:t>
            </a:r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è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ne aide J</a:t>
            </a:r>
            <a:r>
              <a:rPr lang="en-US" sz="2400">
                <a:solidFill>
                  <a:schemeClr val="tx1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chemeClr val="tx1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</a:t>
            </a:r>
            <a:endParaRPr lang="en-US" sz="2400">
              <a:solidFill>
                <a:schemeClr val="tx1"/>
              </a:solidFill>
              <a:latin typeface="Times New Roman Bold" charset="0"/>
              <a:ea typeface="Times New Roman Bold" charset="0"/>
              <a:cs typeface="Times New Roman Bold" charset="0"/>
              <a:sym typeface="Times New Roman Bold" charset="0"/>
            </a:endParaRPr>
          </a:p>
          <a:p>
            <a:endParaRPr lang="en-US">
              <a:solidFill>
                <a:schemeClr val="tx1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78179" name="Rectangle 3"/>
          <p:cNvSpPr>
            <a:spLocks/>
          </p:cNvSpPr>
          <p:nvPr/>
        </p:nvSpPr>
        <p:spPr bwMode="auto">
          <a:xfrm>
            <a:off x="8699500" y="1143000"/>
            <a:ext cx="3606800" cy="554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Désigné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d’office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pour aider son prochain 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…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Soignants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ccompagnants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Présents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auprès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de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ceux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qui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souffrent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soyez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bénis</a:t>
            </a:r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78180" name="Image 4" descr="FullSizeRende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4572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/>
          </p:cNvSpPr>
          <p:nvPr/>
        </p:nvSpPr>
        <p:spPr bwMode="auto">
          <a:xfrm>
            <a:off x="2159000" y="7315200"/>
            <a:ext cx="5478463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6</a:t>
            </a:r>
            <a:r>
              <a:rPr lang="en-US" sz="1200" baseline="320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V</a:t>
            </a:r>
            <a:r>
              <a:rPr lang="en-US" sz="2400">
                <a:solidFill>
                  <a:srgbClr val="E6E6E6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ronique essuie le visage de J</a:t>
            </a:r>
            <a:r>
              <a:rPr lang="en-US" sz="2400">
                <a:solidFill>
                  <a:srgbClr val="E6E6E6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</a:t>
            </a:r>
            <a:endParaRPr lang="en-US" sz="1200">
              <a:solidFill>
                <a:srgbClr val="E6E6E6"/>
              </a:solidFill>
              <a:latin typeface="Bangla Sangam MN Bold" charset="0"/>
              <a:ea typeface="Bangla Sangam MN Bold" charset="0"/>
              <a:cs typeface="Bangla Sangam MN Bold" charset="0"/>
              <a:sym typeface="Bangla Sangam MN Bold" charset="0"/>
            </a:endParaRPr>
          </a:p>
          <a:p>
            <a:pPr>
              <a:tabLst>
                <a:tab pos="2325688" algn="l"/>
              </a:tabLst>
            </a:pPr>
            <a:endParaRPr lang="en-US">
              <a:solidFill>
                <a:srgbClr val="E6E6E6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79203" name="Rectangle 3"/>
          <p:cNvSpPr>
            <a:spLocks/>
          </p:cNvSpPr>
          <p:nvPr/>
        </p:nvSpPr>
        <p:spPr bwMode="auto">
          <a:xfrm>
            <a:off x="8699500" y="3657600"/>
            <a:ext cx="360680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Elle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n’a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vu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que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détresse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l’épuisement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geste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d’amour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et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d’humanité</a:t>
            </a:r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79204" name="Image 4" descr="FullSizeRender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6096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/>
          </p:cNvSpPr>
          <p:nvPr/>
        </p:nvSpPr>
        <p:spPr bwMode="auto">
          <a:xfrm>
            <a:off x="4064000" y="7391400"/>
            <a:ext cx="38735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7</a:t>
            </a:r>
            <a:r>
              <a:rPr lang="en-US" sz="1200" baseline="320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chemeClr val="tx1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Deuxi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è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me chute de J</a:t>
            </a:r>
            <a:r>
              <a:rPr lang="en-US" sz="2400">
                <a:solidFill>
                  <a:srgbClr val="FF2712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FF2712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</a:t>
            </a:r>
            <a:endParaRPr lang="en-US" sz="1200">
              <a:solidFill>
                <a:srgbClr val="FF2712"/>
              </a:solidFill>
              <a:latin typeface="Bangla Sangam MN Bold" charset="0"/>
              <a:ea typeface="Bangla Sangam MN Bold" charset="0"/>
              <a:cs typeface="Bangla Sangam MN Bold" charset="0"/>
              <a:sym typeface="Bangla Sangam MN Bold" charset="0"/>
            </a:endParaRPr>
          </a:p>
          <a:p>
            <a:pPr>
              <a:tabLst>
                <a:tab pos="2325688" algn="l"/>
              </a:tabLst>
            </a:pPr>
            <a:endParaRPr lang="en-US">
              <a:solidFill>
                <a:srgbClr val="FF2712"/>
              </a:solidFill>
              <a:ea typeface="Gill Sans" pitchFamily="2" charset="0"/>
              <a:cs typeface="Gill Sans" pitchFamily="2" charset="0"/>
            </a:endParaRPr>
          </a:p>
        </p:txBody>
      </p:sp>
      <p:sp>
        <p:nvSpPr>
          <p:cNvPr id="180227" name="Rectangle 3"/>
          <p:cNvSpPr>
            <a:spLocks/>
          </p:cNvSpPr>
          <p:nvPr/>
        </p:nvSpPr>
        <p:spPr bwMode="auto">
          <a:xfrm>
            <a:off x="8699500" y="2438400"/>
            <a:ext cx="3606800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La vie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parait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si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lourde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quelques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fois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..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Me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relever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pourtant</a:t>
            </a:r>
            <a:endParaRPr lang="en-US" sz="3600" dirty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80228" name="Image 4" descr="FullSizeRe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5334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/>
          </p:cNvSpPr>
          <p:nvPr/>
        </p:nvSpPr>
        <p:spPr bwMode="auto">
          <a:xfrm>
            <a:off x="3073400" y="7099300"/>
            <a:ext cx="4429125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2325688" algn="l"/>
              </a:tabLst>
            </a:pP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8</a:t>
            </a:r>
            <a:r>
              <a:rPr lang="en-US" sz="1200" baseline="320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ème</a:t>
            </a:r>
            <a:r>
              <a:rPr lang="en-US" sz="1200">
                <a:solidFill>
                  <a:srgbClr val="E6E6E6"/>
                </a:solidFill>
                <a:latin typeface="Cambria" pitchFamily="-107" charset="0"/>
                <a:ea typeface="Cambria" pitchFamily="-107" charset="0"/>
                <a:cs typeface="Cambria" pitchFamily="-107" charset="0"/>
                <a:sym typeface="Cambria" pitchFamily="-107" charset="0"/>
              </a:rPr>
              <a:t> station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J</a:t>
            </a:r>
            <a:r>
              <a:rPr lang="en-US" sz="2400">
                <a:solidFill>
                  <a:srgbClr val="E6E6E6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sus rencontre les femmes </a:t>
            </a:r>
          </a:p>
          <a:p>
            <a:pPr algn="l">
              <a:tabLst>
                <a:tab pos="2325688" algn="l"/>
              </a:tabLst>
            </a:pP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de J</a:t>
            </a:r>
            <a:r>
              <a:rPr lang="en-US" sz="2400">
                <a:solidFill>
                  <a:srgbClr val="E6E6E6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é</a:t>
            </a:r>
            <a:r>
              <a:rPr lang="en-US" sz="2400">
                <a:solidFill>
                  <a:srgbClr val="E6E6E6"/>
                </a:solidFill>
                <a:latin typeface="Bangla Sangam MN Bold" charset="0"/>
                <a:ea typeface="Bangla Sangam MN Bold" charset="0"/>
                <a:cs typeface="Bangla Sangam MN Bold" charset="0"/>
                <a:sym typeface="Bangla Sangam MN Bold" charset="0"/>
              </a:rPr>
              <a:t>rusalem</a:t>
            </a:r>
          </a:p>
        </p:txBody>
      </p:sp>
      <p:sp>
        <p:nvSpPr>
          <p:cNvPr id="181251" name="Rectangle 3"/>
          <p:cNvSpPr>
            <a:spLocks/>
          </p:cNvSpPr>
          <p:nvPr/>
        </p:nvSpPr>
        <p:spPr bwMode="auto">
          <a:xfrm>
            <a:off x="8699500" y="2819400"/>
            <a:ext cx="3606800" cy="386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Pleurer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devant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l’innocence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bafouée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humiliée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tuée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  <a:p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Le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vrai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drame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,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c’est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notre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manque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d’Amour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–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pleurer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aussi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  <a:r>
              <a:rPr lang="en-US" sz="3600" dirty="0" err="1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cela</a:t>
            </a:r>
            <a:r>
              <a:rPr lang="en-US" sz="3600" dirty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.</a:t>
            </a:r>
            <a:r>
              <a:rPr lang="en-US" sz="3600" dirty="0" smtClean="0">
                <a:solidFill>
                  <a:srgbClr val="FE7038"/>
                </a:solidFill>
                <a:ea typeface="Gill Sans" pitchFamily="2" charset="0"/>
                <a:cs typeface="Gill Sans" pitchFamily="2" charset="0"/>
              </a:rPr>
              <a:t> </a:t>
            </a:r>
          </a:p>
          <a:p>
            <a:endParaRPr lang="en-US" sz="3600" dirty="0" smtClean="0">
              <a:solidFill>
                <a:srgbClr val="FE7038"/>
              </a:solidFill>
              <a:ea typeface="Gill Sans" pitchFamily="2" charset="0"/>
              <a:cs typeface="Gill Sans" pitchFamily="2" charset="0"/>
            </a:endParaRPr>
          </a:p>
        </p:txBody>
      </p:sp>
      <p:pic>
        <p:nvPicPr>
          <p:cNvPr id="181252" name="Image 4" descr="FullSizeRender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5334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re et puc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et 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ierg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erg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Vie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re et puces - Gauch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Gauch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et puces - Gau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re et puces sur 2 colonn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sur 2 colonne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et puces sur 2 colon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re et puces - Droit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puces - Droit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et puces - Dro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re, puces et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, puces et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, puces et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re et sous-titr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- Centré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Centré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- Centr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uce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ce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P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Photo - Hori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Reflet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Reflet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Photo - Reflet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Ph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Reflet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Reflet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Photo - Reflet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re - Hau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- Hau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107" charset="0"/>
            <a:ea typeface="Heiti SC Light" pitchFamily="-107" charset="-122"/>
            <a:cs typeface="Heiti SC Light" pitchFamily="-107" charset="-122"/>
            <a:sym typeface="Gill Sans" pitchFamily="-107" charset="0"/>
          </a:defRPr>
        </a:defPPr>
      </a:lstStyle>
    </a:lnDef>
  </a:objectDefaults>
  <a:extraClrSchemeLst>
    <a:extraClrScheme>
      <a:clrScheme name="Titre - H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Pages>0</Pages>
  <Words>494</Words>
  <Characters>0</Characters>
  <Application>Microsoft Macintosh PowerPoint</Application>
  <PresentationFormat>Personnalisé</PresentationFormat>
  <Lines>0</Lines>
  <Paragraphs>119</Paragraphs>
  <Slides>16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14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Titre et puces</vt:lpstr>
      <vt:lpstr>Titre et sous-titre</vt:lpstr>
      <vt:lpstr>Titre - Centré</vt:lpstr>
      <vt:lpstr>Puces</vt:lpstr>
      <vt:lpstr>Photo - Horizontale</vt:lpstr>
      <vt:lpstr>Photo - Reflet horizontal</vt:lpstr>
      <vt:lpstr>Photo - Verticale</vt:lpstr>
      <vt:lpstr>Photo - Reflet vertical</vt:lpstr>
      <vt:lpstr>Titre - Haut</vt:lpstr>
      <vt:lpstr>Vierge</vt:lpstr>
      <vt:lpstr>Titre et puces - Gauche</vt:lpstr>
      <vt:lpstr>Titre et puces sur 2 colonnes</vt:lpstr>
      <vt:lpstr>Titre et puces - Droite</vt:lpstr>
      <vt:lpstr>Titre, puces et photo</vt:lpstr>
      <vt:lpstr>Chemin de croix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Chemin de croix</dc:title>
  <dc:subject/>
  <dc:creator/>
  <cp:keywords/>
  <dc:description/>
  <cp:lastModifiedBy>Auriane Tardiveau</cp:lastModifiedBy>
  <cp:revision>7</cp:revision>
  <dcterms:created xsi:type="dcterms:W3CDTF">2020-03-31T15:34:37Z</dcterms:created>
  <dcterms:modified xsi:type="dcterms:W3CDTF">2020-03-31T15:46:10Z</dcterms:modified>
</cp:coreProperties>
</file>